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</p:sldMasterIdLst>
  <p:sldIdLst>
    <p:sldId id="256" r:id="rId2"/>
    <p:sldId id="266" r:id="rId3"/>
    <p:sldId id="257" r:id="rId4"/>
    <p:sldId id="265" r:id="rId5"/>
    <p:sldId id="261" r:id="rId6"/>
    <p:sldId id="263" r:id="rId7"/>
    <p:sldId id="262" r:id="rId8"/>
    <p:sldId id="287" r:id="rId9"/>
    <p:sldId id="259" r:id="rId10"/>
    <p:sldId id="267" r:id="rId11"/>
    <p:sldId id="268" r:id="rId12"/>
    <p:sldId id="269" r:id="rId13"/>
    <p:sldId id="270" r:id="rId14"/>
    <p:sldId id="271" r:id="rId15"/>
    <p:sldId id="272" r:id="rId16"/>
    <p:sldId id="282" r:id="rId17"/>
    <p:sldId id="288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1010A4-5361-472F-992A-A88C00FD2B17}" v="1" dt="2026-01-13T16:42:09.8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6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43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ruška Petr" userId="c02152f1-da67-477a-81ff-e6064803a8ed" providerId="ADAL" clId="{68D5F2C5-E3D5-440F-A45B-F46277649D0A}"/>
    <pc:docChg chg="addSld delSld modSld">
      <pc:chgData name="Hruška Petr" userId="c02152f1-da67-477a-81ff-e6064803a8ed" providerId="ADAL" clId="{68D5F2C5-E3D5-440F-A45B-F46277649D0A}" dt="2026-01-13T16:43:13.524" v="50" actId="6549"/>
      <pc:docMkLst>
        <pc:docMk/>
      </pc:docMkLst>
      <pc:sldChg chg="modSp mod">
        <pc:chgData name="Hruška Petr" userId="c02152f1-da67-477a-81ff-e6064803a8ed" providerId="ADAL" clId="{68D5F2C5-E3D5-440F-A45B-F46277649D0A}" dt="2026-01-13T16:37:48.276" v="20" actId="20577"/>
        <pc:sldMkLst>
          <pc:docMk/>
          <pc:sldMk cId="1425151181" sldId="257"/>
        </pc:sldMkLst>
        <pc:spChg chg="mod">
          <ac:chgData name="Hruška Petr" userId="c02152f1-da67-477a-81ff-e6064803a8ed" providerId="ADAL" clId="{68D5F2C5-E3D5-440F-A45B-F46277649D0A}" dt="2026-01-13T16:37:48.276" v="20" actId="20577"/>
          <ac:spMkLst>
            <pc:docMk/>
            <pc:sldMk cId="1425151181" sldId="257"/>
            <ac:spMk id="3" creationId="{F11A1C1F-9E88-663F-0C88-6257D6EF1731}"/>
          </ac:spMkLst>
        </pc:spChg>
      </pc:sldChg>
      <pc:sldChg chg="modSp mod">
        <pc:chgData name="Hruška Petr" userId="c02152f1-da67-477a-81ff-e6064803a8ed" providerId="ADAL" clId="{68D5F2C5-E3D5-440F-A45B-F46277649D0A}" dt="2026-01-13T16:38:31.499" v="36" actId="20577"/>
        <pc:sldMkLst>
          <pc:docMk/>
          <pc:sldMk cId="3522987197" sldId="265"/>
        </pc:sldMkLst>
        <pc:spChg chg="mod">
          <ac:chgData name="Hruška Petr" userId="c02152f1-da67-477a-81ff-e6064803a8ed" providerId="ADAL" clId="{68D5F2C5-E3D5-440F-A45B-F46277649D0A}" dt="2026-01-13T16:38:31.499" v="36" actId="20577"/>
          <ac:spMkLst>
            <pc:docMk/>
            <pc:sldMk cId="3522987197" sldId="265"/>
            <ac:spMk id="3" creationId="{91319886-E16E-AD28-57CC-BAB3B817C48D}"/>
          </ac:spMkLst>
        </pc:spChg>
      </pc:sldChg>
      <pc:sldChg chg="modSp mod">
        <pc:chgData name="Hruška Petr" userId="c02152f1-da67-477a-81ff-e6064803a8ed" providerId="ADAL" clId="{68D5F2C5-E3D5-440F-A45B-F46277649D0A}" dt="2026-01-13T16:43:13.524" v="50" actId="6549"/>
        <pc:sldMkLst>
          <pc:docMk/>
          <pc:sldMk cId="1789444145" sldId="266"/>
        </pc:sldMkLst>
        <pc:spChg chg="mod">
          <ac:chgData name="Hruška Petr" userId="c02152f1-da67-477a-81ff-e6064803a8ed" providerId="ADAL" clId="{68D5F2C5-E3D5-440F-A45B-F46277649D0A}" dt="2026-01-13T16:43:13.524" v="50" actId="6549"/>
          <ac:spMkLst>
            <pc:docMk/>
            <pc:sldMk cId="1789444145" sldId="266"/>
            <ac:spMk id="3" creationId="{E1C15926-00CB-AD1E-81B1-5641BCDE11AE}"/>
          </ac:spMkLst>
        </pc:spChg>
      </pc:sldChg>
      <pc:sldChg chg="addSp modSp new mod">
        <pc:chgData name="Hruška Petr" userId="c02152f1-da67-477a-81ff-e6064803a8ed" providerId="ADAL" clId="{68D5F2C5-E3D5-440F-A45B-F46277649D0A}" dt="2026-01-13T16:40:36.016" v="41" actId="14100"/>
        <pc:sldMkLst>
          <pc:docMk/>
          <pc:sldMk cId="3262362857" sldId="287"/>
        </pc:sldMkLst>
        <pc:picChg chg="add mod">
          <ac:chgData name="Hruška Petr" userId="c02152f1-da67-477a-81ff-e6064803a8ed" providerId="ADAL" clId="{68D5F2C5-E3D5-440F-A45B-F46277649D0A}" dt="2026-01-13T16:40:36.016" v="41" actId="14100"/>
          <ac:picMkLst>
            <pc:docMk/>
            <pc:sldMk cId="3262362857" sldId="287"/>
            <ac:picMk id="3" creationId="{B307E68A-9D52-60E4-A42D-3115BF7062A1}"/>
          </ac:picMkLst>
        </pc:picChg>
      </pc:sldChg>
      <pc:sldChg chg="addSp modSp new del mod">
        <pc:chgData name="Hruška Petr" userId="c02152f1-da67-477a-81ff-e6064803a8ed" providerId="ADAL" clId="{68D5F2C5-E3D5-440F-A45B-F46277649D0A}" dt="2026-01-13T16:42:02.599" v="48" actId="2696"/>
        <pc:sldMkLst>
          <pc:docMk/>
          <pc:sldMk cId="634110082" sldId="288"/>
        </pc:sldMkLst>
        <pc:picChg chg="add mod modCrop">
          <ac:chgData name="Hruška Petr" userId="c02152f1-da67-477a-81ff-e6064803a8ed" providerId="ADAL" clId="{68D5F2C5-E3D5-440F-A45B-F46277649D0A}" dt="2026-01-13T16:41:52.460" v="47" actId="14100"/>
          <ac:picMkLst>
            <pc:docMk/>
            <pc:sldMk cId="634110082" sldId="288"/>
            <ac:picMk id="3" creationId="{A675D1DF-CECD-4702-68BC-F65C536DD597}"/>
          </ac:picMkLst>
        </pc:picChg>
      </pc:sldChg>
      <pc:sldChg chg="add">
        <pc:chgData name="Hruška Petr" userId="c02152f1-da67-477a-81ff-e6064803a8ed" providerId="ADAL" clId="{68D5F2C5-E3D5-440F-A45B-F46277649D0A}" dt="2026-01-13T16:42:09.822" v="49"/>
        <pc:sldMkLst>
          <pc:docMk/>
          <pc:sldMk cId="3056122083" sldId="28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5FDB6BA7-1A02-4DA0-AB42-2319C8618E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245" y="0"/>
            <a:ext cx="805815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C7205469-F4DF-4E6F-9ACB-955366E8A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6320" y="1518603"/>
            <a:ext cx="528320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cs-CZ"/>
              <a:t>Kliknutím lze upravit styl.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2EA0CD4-9088-4528-A683-9D66ED7759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16320" y="3998278"/>
            <a:ext cx="52832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407825D-A6F4-4E81-AD26-F9F435AF635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7272" y="690568"/>
            <a:ext cx="2440057" cy="424429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8AA288E-B7B7-457B-BAB0-B4E79F6E51D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549" y="5686314"/>
            <a:ext cx="1698634" cy="52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118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469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EC283-0D24-4A31-8843-1269D426AC2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778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3D06EF-7CC3-4699-9E1E-35B38DD0C4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01" y="472734"/>
            <a:ext cx="1309239" cy="85822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7867077-78C3-475D-8992-164C5BF9377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440" y="2677446"/>
            <a:ext cx="6889774" cy="41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55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47191F-0594-49F7-96F7-62B12EB442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214245"/>
            <a:ext cx="10515600" cy="1325563"/>
          </a:xfrm>
        </p:spPr>
        <p:txBody>
          <a:bodyPr>
            <a:normAutofit/>
          </a:bodyPr>
          <a:lstStyle>
            <a:lvl1pPr algn="ctr">
              <a:defRPr sz="2800"/>
            </a:lvl1pPr>
          </a:lstStyle>
          <a:p>
            <a:r>
              <a:rPr lang="cs-CZ" dirty="0"/>
              <a:t>Děkuji Vám za pozornost.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F46CD64-D95D-4D02-94F5-B8F24D5AA5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821" y="4388706"/>
            <a:ext cx="1360127" cy="891583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F947CE3-C2C4-45FF-BE59-5A8F21C3F7A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564" y="4545450"/>
            <a:ext cx="1868497" cy="578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941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50817ABD-EB9E-40F9-8F72-493AED4E4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D26510D7-2691-4B74-93B8-44777D888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4153483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60" r:id="rId3"/>
    <p:sldLayoutId id="214748365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gas.cz/include/stahnout_soubor.php?soubor=8755" TargetMode="External"/><Relationship Id="rId2" Type="http://schemas.openxmlformats.org/officeDocument/2006/relationships/hyperlink" Target="https://www.vatican.va/content/leo-xiv/en/apost_exhortations/documents/20251004-dilexi-te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vatican.va/content/leo-xiv/en/apost_letters/documents/20251208-una-fedelta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475942-F570-4336-BEF5-7918BCA519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39435" y="1639328"/>
            <a:ext cx="5173668" cy="2387600"/>
          </a:xfrm>
        </p:spPr>
        <p:txBody>
          <a:bodyPr>
            <a:normAutofit/>
          </a:bodyPr>
          <a:lstStyle/>
          <a:p>
            <a:r>
              <a:rPr lang="cs-CZ" b="1" dirty="0"/>
              <a:t>Služebné kněžství v dnešní době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8253E9F-42B6-4E15-BB34-5C8BAF7A25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76869" y="4026928"/>
            <a:ext cx="4660167" cy="1655762"/>
          </a:xfrm>
        </p:spPr>
        <p:txBody>
          <a:bodyPr/>
          <a:lstStyle/>
          <a:p>
            <a:r>
              <a:rPr lang="cs-CZ" dirty="0"/>
              <a:t>v podmínkách plzeňské diecéze</a:t>
            </a:r>
          </a:p>
        </p:txBody>
      </p:sp>
    </p:spTree>
    <p:extLst>
      <p:ext uri="{BB962C8B-B14F-4D97-AF65-F5344CB8AC3E}">
        <p14:creationId xmlns:p14="http://schemas.microsoft.com/office/powerpoint/2010/main" val="1695266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D165F9-225E-5579-1FF9-AAF0C2E0A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1C15926-00CB-AD1E-81B1-5641BCDE11AE}"/>
              </a:ext>
            </a:extLst>
          </p:cNvPr>
          <p:cNvSpPr txBox="1"/>
          <p:nvPr/>
        </p:nvSpPr>
        <p:spPr>
          <a:xfrm>
            <a:off x="708211" y="1516757"/>
            <a:ext cx="10775578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400" b="1" dirty="0"/>
              <a:t>PROGRAM KNĚŽSKÉHO DNE</a:t>
            </a:r>
          </a:p>
          <a:p>
            <a:r>
              <a:rPr lang="cs-CZ" dirty="0"/>
              <a:t>  </a:t>
            </a:r>
          </a:p>
          <a:p>
            <a:r>
              <a:rPr lang="cs-CZ" sz="2400" dirty="0"/>
              <a:t>   8.45   Možnost využít nabídky teplých nápojů a vyřízení úředních záležitostí</a:t>
            </a:r>
          </a:p>
          <a:p>
            <a:r>
              <a:rPr lang="cs-CZ" sz="2400" dirty="0"/>
              <a:t>   9.30   Společná modlitba v kostele (Petr Bauchner)</a:t>
            </a:r>
          </a:p>
          <a:p>
            <a:r>
              <a:rPr lang="cs-CZ" sz="2400" dirty="0"/>
              <a:t>10.00    </a:t>
            </a:r>
            <a:r>
              <a:rPr lang="cs-CZ" sz="2400" b="1" dirty="0"/>
              <a:t>Úvodní slovo k tématu kněžské identity</a:t>
            </a:r>
            <a:r>
              <a:rPr lang="cs-CZ" sz="2400" dirty="0"/>
              <a:t> (Tomáš Holub)</a:t>
            </a:r>
          </a:p>
          <a:p>
            <a:r>
              <a:rPr lang="cs-CZ" sz="2400" dirty="0"/>
              <a:t>10.15    </a:t>
            </a:r>
            <a:r>
              <a:rPr lang="cs-CZ" sz="2400" b="1" dirty="0"/>
              <a:t>Láska k chudým a služebné kněžství očima papeže Lva </a:t>
            </a:r>
            <a:r>
              <a:rPr lang="cs-CZ" sz="2400" dirty="0"/>
              <a:t>(Pavel Frývaldský)</a:t>
            </a:r>
          </a:p>
          <a:p>
            <a:r>
              <a:rPr lang="cs-CZ" sz="2400" dirty="0"/>
              <a:t>                Představení první a poslední apoštolské exhortace Lva XIV. + diskuze</a:t>
            </a:r>
          </a:p>
          <a:p>
            <a:r>
              <a:rPr lang="cs-CZ" sz="2400" dirty="0"/>
              <a:t>11.15    Přestávka</a:t>
            </a:r>
          </a:p>
          <a:p>
            <a:r>
              <a:rPr lang="cs-CZ" sz="2400" dirty="0"/>
              <a:t>11.45    </a:t>
            </a:r>
            <a:r>
              <a:rPr lang="cs-CZ" sz="2400" b="1" dirty="0"/>
              <a:t>Role kněží a jáhnů očima diecézní synody</a:t>
            </a:r>
            <a:r>
              <a:rPr lang="cs-CZ" sz="2400" dirty="0"/>
              <a:t> (Petr Hruška)</a:t>
            </a:r>
          </a:p>
          <a:p>
            <a:r>
              <a:rPr lang="cs-CZ" sz="2400" dirty="0"/>
              <a:t>               Prezentace odstavců dotýkajících se kněžské služby + diskuze</a:t>
            </a:r>
          </a:p>
          <a:p>
            <a:r>
              <a:rPr lang="cs-CZ" sz="2400" dirty="0"/>
              <a:t>12.30    Informační blok</a:t>
            </a:r>
          </a:p>
          <a:p>
            <a:r>
              <a:rPr lang="cs-CZ" sz="2400" dirty="0"/>
              <a:t>13.00    Oběd a možnost neformálního posezení</a:t>
            </a:r>
          </a:p>
        </p:txBody>
      </p:sp>
    </p:spTree>
    <p:extLst>
      <p:ext uri="{BB962C8B-B14F-4D97-AF65-F5344CB8AC3E}">
        <p14:creationId xmlns:p14="http://schemas.microsoft.com/office/powerpoint/2010/main" val="1789444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F11A1C1F-9E88-663F-0C88-6257D6EF1731}"/>
              </a:ext>
            </a:extLst>
          </p:cNvPr>
          <p:cNvSpPr txBox="1"/>
          <p:nvPr/>
        </p:nvSpPr>
        <p:spPr>
          <a:xfrm>
            <a:off x="860611" y="1461247"/>
            <a:ext cx="10775578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sz="3200" b="1" i="0" dirty="0">
                <a:solidFill>
                  <a:srgbClr val="080809"/>
                </a:solidFill>
                <a:effectLst/>
              </a:rPr>
              <a:t>𝗣𝗮𝗽𝗲ž 𝗟𝗲𝘃 X𝗜𝗩.: DILEXI TE o lásce k chudým</a:t>
            </a:r>
          </a:p>
          <a:p>
            <a:pPr algn="l">
              <a:buNone/>
            </a:pPr>
            <a:r>
              <a:rPr lang="cs-CZ" sz="2000" b="0" i="0" dirty="0">
                <a:solidFill>
                  <a:srgbClr val="080809"/>
                </a:solidFill>
                <a:effectLst/>
              </a:rPr>
              <a:t>Apoštolská exhortace papeže Lva XIV. všem křesťanům o lásce k chudým (4. října 2025)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u="sng" dirty="0" err="1">
                <a:hlinkClick r:id="rId2"/>
              </a:rPr>
              <a:t>Apostolic</a:t>
            </a:r>
            <a:r>
              <a:rPr lang="cs-CZ" u="sng" dirty="0">
                <a:hlinkClick r:id="rId2"/>
              </a:rPr>
              <a:t> </a:t>
            </a:r>
            <a:r>
              <a:rPr lang="cs-CZ" u="sng" dirty="0" err="1">
                <a:hlinkClick r:id="rId2"/>
              </a:rPr>
              <a:t>Exhortation</a:t>
            </a:r>
            <a:r>
              <a:rPr lang="cs-CZ" u="sng" dirty="0">
                <a:hlinkClick r:id="rId2"/>
              </a:rPr>
              <a:t> Dilexi te on Love for the </a:t>
            </a:r>
            <a:r>
              <a:rPr lang="cs-CZ" u="sng" dirty="0" err="1">
                <a:hlinkClick r:id="rId2"/>
              </a:rPr>
              <a:t>Poor</a:t>
            </a:r>
            <a:r>
              <a:rPr lang="cs-CZ" u="sng" dirty="0">
                <a:hlinkClick r:id="rId2"/>
              </a:rPr>
              <a:t> (4 </a:t>
            </a:r>
            <a:r>
              <a:rPr lang="cs-CZ" u="sng" dirty="0" err="1">
                <a:hlinkClick r:id="rId2"/>
              </a:rPr>
              <a:t>October</a:t>
            </a:r>
            <a:r>
              <a:rPr lang="cs-CZ" u="sng" dirty="0">
                <a:hlinkClick r:id="rId2"/>
              </a:rPr>
              <a:t> 2025)</a:t>
            </a:r>
            <a:r>
              <a:rPr lang="cs-CZ" dirty="0"/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u="sng" dirty="0">
                <a:hlinkClick r:id="rId3"/>
              </a:rPr>
              <a:t>Dilexi te - pracovní překlad do češtiny</a:t>
            </a:r>
            <a:endParaRPr lang="cs-CZ" dirty="0"/>
          </a:p>
          <a:p>
            <a:endParaRPr lang="cs-CZ" b="1" i="0" dirty="0">
              <a:solidFill>
                <a:srgbClr val="0064D1"/>
              </a:solidFill>
              <a:effectLst/>
            </a:endParaRPr>
          </a:p>
          <a:p>
            <a:pPr>
              <a:spcAft>
                <a:spcPts val="1200"/>
              </a:spcAft>
            </a:pPr>
            <a:r>
              <a:rPr lang="cs-CZ" sz="2800" b="0" i="0" dirty="0">
                <a:solidFill>
                  <a:srgbClr val="080809"/>
                </a:solidFill>
                <a:effectLst/>
              </a:rPr>
              <a:t>𝗢𝗯𝘀𝗮𝗵: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dirty="0"/>
              <a:t>NĚKOLIK ZÁKLADNÍCH SLOV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dirty="0"/>
              <a:t>BŮH SI VYBRAL CHUDÉ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dirty="0"/>
              <a:t>CÍRKEV PRO CHUDÉ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dirty="0"/>
              <a:t>HISTORIE, KTERÁ POKRAČUJE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dirty="0"/>
              <a:t>NEUSTÁLÁ VÝZVA</a:t>
            </a:r>
            <a:endParaRPr lang="cs-CZ" sz="24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cs-CZ" sz="2800" b="0" i="0" dirty="0">
              <a:solidFill>
                <a:srgbClr val="080809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25151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3B2EAD-54A1-197E-6CEB-D98BC50A60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1319886-E16E-AD28-57CC-BAB3B817C48D}"/>
              </a:ext>
            </a:extLst>
          </p:cNvPr>
          <p:cNvSpPr txBox="1"/>
          <p:nvPr/>
        </p:nvSpPr>
        <p:spPr>
          <a:xfrm>
            <a:off x="860611" y="1461247"/>
            <a:ext cx="10775578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cs-CZ" sz="3200" b="1" i="0" dirty="0">
                <a:solidFill>
                  <a:srgbClr val="080809"/>
                </a:solidFill>
                <a:effectLst/>
              </a:rPr>
              <a:t>𝗣𝗮𝗽𝗲ž 𝗟𝗲𝘃 X𝗜𝗩.: 𝗩</a:t>
            </a:r>
            <a:r>
              <a:rPr lang="cs-CZ" sz="3200" b="1" dirty="0">
                <a:solidFill>
                  <a:srgbClr val="080809"/>
                </a:solidFill>
              </a:rPr>
              <a:t>Ě</a:t>
            </a:r>
            <a:r>
              <a:rPr lang="cs-CZ" sz="3200" b="1" i="0" dirty="0">
                <a:solidFill>
                  <a:srgbClr val="080809"/>
                </a:solidFill>
                <a:effectLst/>
              </a:rPr>
              <a:t>𝗥𝗡𝗢𝗦𝗧, 𝗞𝗧𝗘𝗥Á 𝗥𝗢𝗗Í 𝗕𝗨𝗗𝗢𝗨𝗖𝗡𝗢𝗦𝗧</a:t>
            </a:r>
          </a:p>
          <a:p>
            <a:pPr algn="l">
              <a:buNone/>
            </a:pPr>
            <a:r>
              <a:rPr lang="cs-CZ" sz="2000" b="0" i="0" dirty="0">
                <a:solidFill>
                  <a:srgbClr val="080809"/>
                </a:solidFill>
                <a:effectLst/>
              </a:rPr>
              <a:t>Apoštolský list papeže Lva XIV. k šedesátému výročí koncilních dekretů </a:t>
            </a:r>
            <a:r>
              <a:rPr lang="cs-CZ" sz="2000" b="0" i="0" dirty="0" err="1">
                <a:solidFill>
                  <a:srgbClr val="080809"/>
                </a:solidFill>
                <a:effectLst/>
              </a:rPr>
              <a:t>Optatam</a:t>
            </a:r>
            <a:r>
              <a:rPr lang="cs-CZ" sz="2000" b="0" i="0" dirty="0">
                <a:solidFill>
                  <a:srgbClr val="080809"/>
                </a:solidFill>
                <a:effectLst/>
              </a:rPr>
              <a:t> </a:t>
            </a:r>
            <a:r>
              <a:rPr lang="cs-CZ" sz="2000" b="0" i="0" dirty="0" err="1">
                <a:solidFill>
                  <a:srgbClr val="080809"/>
                </a:solidFill>
                <a:effectLst/>
              </a:rPr>
              <a:t>totius</a:t>
            </a:r>
            <a:r>
              <a:rPr lang="cs-CZ" sz="2000" b="0" i="0" dirty="0">
                <a:solidFill>
                  <a:srgbClr val="080809"/>
                </a:solidFill>
                <a:effectLst/>
              </a:rPr>
              <a:t> a </a:t>
            </a:r>
            <a:r>
              <a:rPr lang="cs-CZ" sz="2000" b="0" i="0" dirty="0" err="1">
                <a:solidFill>
                  <a:srgbClr val="080809"/>
                </a:solidFill>
                <a:effectLst/>
              </a:rPr>
              <a:t>Presbyterorum</a:t>
            </a:r>
            <a:r>
              <a:rPr lang="cs-CZ" sz="2000" b="0" i="0" dirty="0">
                <a:solidFill>
                  <a:srgbClr val="080809"/>
                </a:solidFill>
                <a:effectLst/>
              </a:rPr>
              <a:t> ordinis (8. prosince 2025) věnovaný služebnému kněžství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hlinkClick r:id="rId2"/>
              </a:rPr>
              <a:t>Apostolic Letter A Fidelity that generates the </a:t>
            </a:r>
            <a:r>
              <a:rPr lang="cs-CZ" dirty="0" err="1">
                <a:hlinkClick r:id="rId2"/>
              </a:rPr>
              <a:t>future</a:t>
            </a:r>
            <a:r>
              <a:rPr lang="cs-CZ" dirty="0">
                <a:hlinkClick r:id="rId2"/>
              </a:rPr>
              <a:t> </a:t>
            </a:r>
            <a:r>
              <a:rPr lang="en-US" dirty="0">
                <a:hlinkClick r:id="rId2"/>
              </a:rPr>
              <a:t>(8 December 2025)</a:t>
            </a:r>
            <a:endParaRPr lang="cs-CZ" b="0" i="0" dirty="0">
              <a:solidFill>
                <a:srgbClr val="080809"/>
              </a:solidFill>
              <a:effectLst/>
            </a:endParaRPr>
          </a:p>
          <a:p>
            <a:endParaRPr lang="cs-CZ" b="1" i="0" dirty="0">
              <a:solidFill>
                <a:srgbClr val="0064D1"/>
              </a:solidFill>
              <a:effectLst/>
            </a:endParaRPr>
          </a:p>
          <a:p>
            <a:pPr>
              <a:spcAft>
                <a:spcPts val="1200"/>
              </a:spcAft>
            </a:pPr>
            <a:r>
              <a:rPr lang="cs-CZ" sz="2800" b="0" i="0" dirty="0">
                <a:solidFill>
                  <a:srgbClr val="080809"/>
                </a:solidFill>
                <a:effectLst/>
              </a:rPr>
              <a:t>𝗢𝗯𝘀𝗮𝗵: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2400" b="1" i="0" cap="all" dirty="0">
                <a:solidFill>
                  <a:srgbClr val="080809"/>
                </a:solidFill>
                <a:effectLst/>
              </a:rPr>
              <a:t>Věrnost a služba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2400" b="1" i="0" cap="all" dirty="0">
                <a:solidFill>
                  <a:srgbClr val="080809"/>
                </a:solidFill>
                <a:effectLst/>
              </a:rPr>
              <a:t>Věrnost a bratrství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2400" b="1" i="0" cap="all" dirty="0">
                <a:solidFill>
                  <a:srgbClr val="080809"/>
                </a:solidFill>
                <a:effectLst/>
              </a:rPr>
              <a:t>Věrnost a synodalita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2400" b="1" i="0" cap="all" dirty="0">
                <a:solidFill>
                  <a:srgbClr val="080809"/>
                </a:solidFill>
                <a:effectLst/>
              </a:rPr>
              <a:t>Věrnost a poslání</a:t>
            </a:r>
          </a:p>
          <a:p>
            <a:pPr marL="457200" indent="-457200" algn="l">
              <a:buFont typeface="+mj-lt"/>
              <a:buAutoNum type="arabicPeriod"/>
            </a:pPr>
            <a:r>
              <a:rPr lang="cs-CZ" sz="2400" b="1" i="0" cap="all" dirty="0">
                <a:solidFill>
                  <a:srgbClr val="080809"/>
                </a:solidFill>
                <a:effectLst/>
              </a:rPr>
              <a:t>Věrnost a budoucnost</a:t>
            </a:r>
          </a:p>
        </p:txBody>
      </p:sp>
    </p:spTree>
    <p:extLst>
      <p:ext uri="{BB962C8B-B14F-4D97-AF65-F5344CB8AC3E}">
        <p14:creationId xmlns:p14="http://schemas.microsoft.com/office/powerpoint/2010/main" val="3522987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D165F9-225E-5579-1FF9-AAF0C2E0A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1C15926-00CB-AD1E-81B1-5641BCDE11AE}"/>
              </a:ext>
            </a:extLst>
          </p:cNvPr>
          <p:cNvSpPr txBox="1"/>
          <p:nvPr/>
        </p:nvSpPr>
        <p:spPr>
          <a:xfrm>
            <a:off x="708211" y="1382286"/>
            <a:ext cx="10775578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Věrnost a synodalita</a:t>
            </a:r>
          </a:p>
          <a:p>
            <a:endParaRPr lang="cs-CZ" sz="2000" b="1" dirty="0"/>
          </a:p>
          <a:p>
            <a:r>
              <a:rPr lang="cs-CZ" sz="2000" dirty="0"/>
              <a:t>𝟮𝟬. Nyní přicházím k bodu, který je mi zvláště blízký. Při zmínce </a:t>
            </a:r>
            <a:r>
              <a:rPr lang="cs-CZ" sz="2000" b="1" dirty="0"/>
              <a:t>o identitě kněží </a:t>
            </a:r>
            <a:r>
              <a:rPr lang="cs-CZ" sz="2000" dirty="0"/>
              <a:t>dekret 𝘗𝘳𝘦𝘴𝘣𝘺𝘵𝘦𝘳𝘰𝘳𝘶𝘮 𝘰𝘳𝘥𝘪𝘯𝘪𝘴 nejprve zdůrazňuje </a:t>
            </a:r>
            <a:r>
              <a:rPr lang="cs-CZ" sz="2000" b="1" dirty="0"/>
              <a:t>vazbu mezi kněžstvím a posláním Ježíše Krista </a:t>
            </a:r>
            <a:r>
              <a:rPr lang="cs-CZ" sz="2000" dirty="0"/>
              <a:t>(srov. čl. 2) a poté ukazuje na </a:t>
            </a:r>
            <a:r>
              <a:rPr lang="cs-CZ" sz="2000" b="1" dirty="0"/>
              <a:t>tři základní dimenze</a:t>
            </a:r>
            <a:r>
              <a:rPr lang="cs-CZ" sz="2000" dirty="0"/>
              <a:t>. První z nich je </a:t>
            </a:r>
            <a:r>
              <a:rPr lang="cs-CZ" sz="2000" b="1" i="1" dirty="0"/>
              <a:t>vztah k biskupovi</a:t>
            </a:r>
            <a:r>
              <a:rPr lang="cs-CZ" sz="2000" dirty="0"/>
              <a:t>, který považuje kněze za „nepostradatelné pomocníky a rádce“ a udržuje s nimi bratrský a přátelský vztah (srov. čl. 7). Druhou je svátostné společenství a </a:t>
            </a:r>
            <a:r>
              <a:rPr lang="cs-CZ" sz="2000" b="1" i="1" dirty="0"/>
              <a:t>bratrství s ostatními kněžími</a:t>
            </a:r>
            <a:r>
              <a:rPr lang="cs-CZ" sz="2000" dirty="0"/>
              <a:t>, aby společně přispívali k „témuž dílu“ a vykonávali „jednu kněžskou službu“, všichni směřujíce „k témuž cíli“, i když jsou zapojeni do různých úkolů (srov. čl. 8 ). A konečně je tu </a:t>
            </a:r>
            <a:r>
              <a:rPr lang="cs-CZ" sz="2000" b="1" i="1" dirty="0"/>
              <a:t>vztah k věřícím lidem</a:t>
            </a:r>
            <a:r>
              <a:rPr lang="cs-CZ" sz="2000" dirty="0"/>
              <a:t>, mezi nimiž jsou kněží – se svou specifickou odpovědností – bratry, kteří sdílejí stejnou křestní důstojnost, spojují „své úsilí s úsilím věřících“ a mají prospěch „z jejich zkušeností a odbornosti v různých oblastech lidské činnosti“. Tímto způsobem budou moci spolu s nimi rozpoznávat znamení doby. </a:t>
            </a:r>
            <a:r>
              <a:rPr lang="cs-CZ" sz="2000" b="1" dirty="0"/>
              <a:t>Namísto snahy ovládat nebo přebírat všechny úkoly na sebe mají kněží „ve víře objevovat různá pokorná i vznešená charismata věřících, mezi ostatními Božími dary, které se mezi věřícími hojně nacházejí“</a:t>
            </a:r>
            <a:r>
              <a:rPr lang="cs-CZ" sz="2000" dirty="0"/>
              <a:t> (srov. čl. 9).</a:t>
            </a:r>
          </a:p>
        </p:txBody>
      </p:sp>
    </p:spTree>
    <p:extLst>
      <p:ext uri="{BB962C8B-B14F-4D97-AF65-F5344CB8AC3E}">
        <p14:creationId xmlns:p14="http://schemas.microsoft.com/office/powerpoint/2010/main" val="1625135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3D324D-F270-607D-FCC4-8A0CD26983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2CA6253-D004-B24D-8CD3-B4CD2486105F}"/>
              </a:ext>
            </a:extLst>
          </p:cNvPr>
          <p:cNvSpPr txBox="1"/>
          <p:nvPr/>
        </p:nvSpPr>
        <p:spPr>
          <a:xfrm>
            <a:off x="708211" y="1382286"/>
            <a:ext cx="10775578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Věrnost a synodalita</a:t>
            </a:r>
          </a:p>
          <a:p>
            <a:endParaRPr lang="cs-CZ" sz="2000" b="1" dirty="0"/>
          </a:p>
          <a:p>
            <a:r>
              <a:rPr lang="cs-CZ" sz="2000" dirty="0"/>
              <a:t>𝟮𝟭. V této oblasti je stále mnoho co dělat. Podnět synodního procesu je silnou výzvou Ducha svatého k tomu, abychom v tomto směru učinili rozhodné kroky. Proto znovu opakuji svou touhu </a:t>
            </a:r>
            <a:r>
              <a:rPr lang="cs-CZ" sz="2000" b="1" dirty="0"/>
              <a:t>„pozvat kněze…, aby si nějakým způsobem otevřeli srdce a zapojili se do těchto procesů“ </a:t>
            </a:r>
            <a:r>
              <a:rPr lang="cs-CZ" sz="2000" dirty="0"/>
              <a:t>[Promluva papeže Lva VI. k účastníkům Jubilea synodních týmů a participativních grémií, 24. říjen 2025], které uskutečňujeme. V této souvislosti druhé zasedání XVI. synodního shromáždění ve svém Závěrečném dokumentu [𝘍𝘰𝘳 𝘢 𝘚𝘺𝘯𝘰𝘥𝘢𝘭 𝘊𝘩𝘶𝘳𝘤𝘩: 𝘊𝘰𝘮𝘮𝘶𝘯𝘪𝘰𝘯, 𝘗𝘢𝘳𝘵𝘪𝘤𝘪𝘱𝘢𝘵𝘪𝘰𝘯, 𝘔𝘪𝘴𝘴𝘪𝘰𝘯, 26. října 2024] navrhlo </a:t>
            </a:r>
            <a:r>
              <a:rPr lang="cs-CZ" sz="2000" b="1" dirty="0"/>
              <a:t>konverzi vztahů a procesů</a:t>
            </a:r>
            <a:r>
              <a:rPr lang="cs-CZ" sz="2000" dirty="0"/>
              <a:t>. Jeví se jako nezbytné, aby ve všech partikulárních církvích byly uskutečněny </a:t>
            </a:r>
            <a:r>
              <a:rPr lang="cs-CZ" sz="2000" b="1" dirty="0"/>
              <a:t>vhodné iniciativy, které kněžím umožní seznámit se se základními principy tohoto dokumentu a zakusit plodnost synodálního stylu církve</a:t>
            </a:r>
            <a:r>
              <a:rPr lang="cs-CZ" sz="2000" dirty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148067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C6309F-AF08-F2AE-B7D4-D730DDF173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3A62DECA-3882-6E36-F9E4-9EC7EE711A34}"/>
              </a:ext>
            </a:extLst>
          </p:cNvPr>
          <p:cNvSpPr txBox="1"/>
          <p:nvPr/>
        </p:nvSpPr>
        <p:spPr>
          <a:xfrm>
            <a:off x="708211" y="1382286"/>
            <a:ext cx="10775578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Věrnost a synodalita</a:t>
            </a:r>
          </a:p>
          <a:p>
            <a:r>
              <a:rPr lang="cs-CZ" sz="2000" dirty="0"/>
              <a:t>𝟮𝟮. To vše vyžaduje </a:t>
            </a:r>
            <a:r>
              <a:rPr lang="cs-CZ" sz="2000" b="1" dirty="0"/>
              <a:t>formaci na všech úrovních</a:t>
            </a:r>
            <a:r>
              <a:rPr lang="cs-CZ" sz="2000" dirty="0"/>
              <a:t>, zejména v </a:t>
            </a:r>
            <a:r>
              <a:rPr lang="cs-CZ" sz="2000" b="1" dirty="0"/>
              <a:t>počáteční i průběžné formaci kněží</a:t>
            </a:r>
            <a:r>
              <a:rPr lang="cs-CZ" sz="2000" dirty="0"/>
              <a:t>. V církvi, která je stále více synodální a misijní, </a:t>
            </a:r>
            <a:r>
              <a:rPr lang="cs-CZ" sz="2000" b="1" dirty="0"/>
              <a:t>kněžská služba neztrácí nic ze svého významu a relevance</a:t>
            </a:r>
            <a:r>
              <a:rPr lang="cs-CZ" sz="2000" dirty="0"/>
              <a:t>. Naopak se může více soustředit na své </a:t>
            </a:r>
            <a:r>
              <a:rPr lang="cs-CZ" sz="2000" b="1" dirty="0"/>
              <a:t>vlastní specifické a jedinečné úkoly</a:t>
            </a:r>
            <a:r>
              <a:rPr lang="cs-CZ" sz="2000" dirty="0"/>
              <a:t>. Výzva synodality, která neodstraňuje rozdíly, ale zdůrazňuje jejich hodnotu, zůstává jednou z hlavních příležitostí pro budoucí kněze. Jak připomíná výše zmíněný Závěrečný dokument, „kněží jsou povoláni žít svou službu v</a:t>
            </a:r>
            <a:r>
              <a:rPr lang="cs-CZ" sz="2000" b="1" dirty="0"/>
              <a:t> blízkosti </a:t>
            </a:r>
            <a:r>
              <a:rPr lang="cs-CZ" sz="2000" dirty="0"/>
              <a:t>lidem, </a:t>
            </a:r>
            <a:r>
              <a:rPr lang="cs-CZ" sz="2000" b="1" dirty="0"/>
              <a:t>přijímat</a:t>
            </a:r>
            <a:r>
              <a:rPr lang="cs-CZ" sz="2000" dirty="0"/>
              <a:t> každého, </a:t>
            </a:r>
            <a:r>
              <a:rPr lang="cs-CZ" sz="2000" b="1" dirty="0"/>
              <a:t>naslouchat</a:t>
            </a:r>
            <a:r>
              <a:rPr lang="cs-CZ" sz="2000" dirty="0"/>
              <a:t> každému a </a:t>
            </a:r>
            <a:r>
              <a:rPr lang="cs-CZ" sz="2000" b="1" dirty="0"/>
              <a:t>otevírat</a:t>
            </a:r>
            <a:r>
              <a:rPr lang="cs-CZ" sz="2000" dirty="0"/>
              <a:t> se synodálnímu způsobu života církve“ (čl. 72). Aby bylo možné stále účinněji uskutečňovat ekleziologii společenství, musí kněžská služba </a:t>
            </a:r>
            <a:r>
              <a:rPr lang="cs-CZ" sz="2000" b="1" dirty="0"/>
              <a:t>překročit model výlučného vedení</a:t>
            </a:r>
            <a:r>
              <a:rPr lang="cs-CZ" sz="2000" dirty="0"/>
              <a:t>, který vede k centralizaci pastoračních aktivit a k zatížení veškerou odpovědností svěřenou pouze jednomu člověku. Místo toho má služba kněží směřovat k </a:t>
            </a:r>
            <a:r>
              <a:rPr lang="cs-CZ" sz="2000" b="1" dirty="0"/>
              <a:t>čím</a:t>
            </a:r>
            <a:r>
              <a:rPr lang="cs-CZ" sz="2000" dirty="0"/>
              <a:t> </a:t>
            </a:r>
            <a:r>
              <a:rPr lang="cs-CZ" sz="2000" b="1" dirty="0"/>
              <a:t>dál více kolegiálnímu vedení</a:t>
            </a:r>
            <a:r>
              <a:rPr lang="cs-CZ" sz="2000" dirty="0"/>
              <a:t>, v němž spolupráce mezi kněžími, jáhny a celým Božím lidem vede ke vzájemnému obohacení, které je plodem různých charismat udělených Duchem svatým. Jak nám připomíná 𝘌𝘷𝘢𝘯𝘨𝘦𝘭𝘪𝘪 𝘨𝘢𝘶𝘥𝘪𝘶𝘮, služebné kněžství a připodobnění ke Kristu-Ženichovi nás </a:t>
            </a:r>
            <a:r>
              <a:rPr lang="cs-CZ" sz="2000" b="1" dirty="0"/>
              <a:t>nesmí vést k ztotožnění svátostné autority s mocí</a:t>
            </a:r>
            <a:r>
              <a:rPr lang="cs-CZ" sz="2000" dirty="0"/>
              <a:t>, neboť “připodobnění kněze ke Kristu jako Hlavě, totiž k počátečnímu zdroji milosti, </a:t>
            </a:r>
            <a:r>
              <a:rPr lang="cs-CZ" sz="2000" b="1" dirty="0"/>
              <a:t>neimplikuje povýšení</a:t>
            </a:r>
            <a:r>
              <a:rPr lang="cs-CZ" sz="2000" dirty="0"/>
              <a:t>, které by ho stavělo nad ostatní" [𝘌𝘷𝘢𝘯𝘨𝘦𝘭𝘪𝘪 𝘨𝘢𝘶𝘥𝘪𝘶𝘮, čl. 104].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1888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07E68A-9D52-60E4-A42D-3115BF7062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71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362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BB0551B5-7A0C-C058-69CD-7258B670E59F}"/>
              </a:ext>
            </a:extLst>
          </p:cNvPr>
          <p:cNvSpPr txBox="1"/>
          <p:nvPr/>
        </p:nvSpPr>
        <p:spPr>
          <a:xfrm>
            <a:off x="788894" y="1630149"/>
            <a:ext cx="10327342" cy="3140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8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1. Základní obraz: kněz jako klíčový aktér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„…velmi silná role faráře, který je jednoznačně označován za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hlavního iniciátora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misijních aktivit ve farnostech“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7)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„… při pořádání misijně zaměřených aktivit je ve farnostech velmi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výrazná osoba faráře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29)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„…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iniciátorem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pastoračních aktivit ve farnostech je v drtivé většině farností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kněz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43)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82A2332-11E6-60C2-585F-FE423D89A56D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Mistře, kde bydlíš?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46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5E83F7-13F7-3C95-2CDC-FF1987103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86AAFF23-ECA7-D3D9-BE49-0998147FB76E}"/>
              </a:ext>
            </a:extLst>
          </p:cNvPr>
          <p:cNvSpPr txBox="1"/>
          <p:nvPr/>
        </p:nvSpPr>
        <p:spPr>
          <a:xfrm>
            <a:off x="788894" y="1639827"/>
            <a:ext cx="10614212" cy="3612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8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Ambivalence kněžské role: zdroj misie i její brzda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„Setkání s Kristem ve farnostech napomáhá ‚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vstřícný přístup kněží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‘“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9)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 širším výčtu misijních postojů jsou opakovaně zmiňovány: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„…blízkost, lidskost,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vstřícný přístup kněží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…“ 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(MkB 9)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„Zvláštní překážka [misie] je spatřována v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nevhodném chování některých kněží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 v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klerikalismu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20)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Mezi překážkami misijního poslání jsou uvedeny i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narušené vztahy mezi kněžími a ostatními věřícími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 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(MkB 45)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1E39D3C-514C-A84B-0687-A10997D25385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Mistře, kde bydlíš?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195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DF0B0F-DD49-FCF5-2A30-E297BCFDAF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521EE14-1774-B8C4-D99D-13922FCC50DE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Mistře, kde bydlíš?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19C8F63-052A-24ED-8EFD-C2EAD4AB844E}"/>
              </a:ext>
            </a:extLst>
          </p:cNvPr>
          <p:cNvSpPr txBox="1"/>
          <p:nvPr/>
        </p:nvSpPr>
        <p:spPr>
          <a:xfrm>
            <a:off x="708211" y="1389729"/>
            <a:ext cx="10632142" cy="4403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8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3. Přetíženost kněží a krize identity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„…respondenti zdůrazňují klíčovou roli kněží…, avšak zároveň upozorňují na jejich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přetíženost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34)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„Kněží jsou často… zodpovědní za více farností, což vede k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nedostatku času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na individuální pastorační péči či k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nižší kvalitě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pastorační péče“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34)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Zatíženost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administrativními a technickými úkoly a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nezájem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veřejnosti o jejich službu přivádí některé kněze do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krize identity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34)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„Zatímco v městech se… kněží potýkají především s administrativními a organizačními problémy, na venkově je hlavním problémem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rozlehlost farností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osamělost kněží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34, pozn. 27)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0240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9D7D20-054B-2BB6-DCA4-CD8D0D7A18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8DA530A-0ACD-5A04-C447-19873F95BFCF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Mistře, kde bydlíš?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6BF13F7-85C9-812D-0910-685519F4B52A}"/>
              </a:ext>
            </a:extLst>
          </p:cNvPr>
          <p:cNvSpPr txBox="1"/>
          <p:nvPr/>
        </p:nvSpPr>
        <p:spPr>
          <a:xfrm>
            <a:off x="797859" y="1580743"/>
            <a:ext cx="10399058" cy="23501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8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4. Klerikalismus jako vztahový a kulturní problém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„Zvláštní překážka… je spatřována… v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klerikalismu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20)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„…služba kněží bývá někdy vnímána jako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spíše autoritativní než partnerská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34, pozn. 27)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narušené vztahy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mezi kněžími a ostatními věřícími“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45)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705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1539D7-EC76-6EFD-4611-43E053E39B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89903F0-1B20-0791-A75B-B6E5B022272B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Mistře, kde bydlíš?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8D3D09C-1D9C-B651-4986-C6251286ED4A}"/>
              </a:ext>
            </a:extLst>
          </p:cNvPr>
          <p:cNvSpPr txBox="1"/>
          <p:nvPr/>
        </p:nvSpPr>
        <p:spPr>
          <a:xfrm>
            <a:off x="815788" y="1400393"/>
            <a:ext cx="10560424" cy="3930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8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5. Napětí mezi knězem a spoluúčastí ostatních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„Vzhledem k misijnímu potenciálu společenství i k předpokládanému úbytku počtu kněží je jednou z misijních výzev…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větší zapojení všech pokřtěných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29)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„…v diecézi se vyskytují farnosti… charakterizované jak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zapojením farníků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…, tak spíše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individuální autoritou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faráře bez širšího zapojení ostatních“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31)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„…pro mnohé respondenty je důležité, aby… služby… navazovaly na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obdarování a schopnosti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těch, kdo tyto služby vykonávají, a to včetně služeb spojených se svátostným kněžstvím“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(MkB 37)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0305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E64E4C-AFF5-99B8-C40A-3FBB6D8FA5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6552504-6991-2323-9AFE-66B36D564D2B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Mistře, kde bydlíš?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5250F3D-4FFD-B76E-BD9E-32BAB6C0403E}"/>
              </a:ext>
            </a:extLst>
          </p:cNvPr>
          <p:cNvSpPr txBox="1"/>
          <p:nvPr/>
        </p:nvSpPr>
        <p:spPr>
          <a:xfrm>
            <a:off x="717177" y="1495315"/>
            <a:ext cx="10524564" cy="2745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8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6. Svátostná služba vs. pastorační doprovázení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„Jak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‚obsloužit‘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velký prostor… malým po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č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tem kn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ě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ží?“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 (MkB 41)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„…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technicky možné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… sloužit tam mši svatou, [ale]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velmi obtížné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… tato místa doprovázet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pastora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č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n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ě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 (MkB 41)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„Takováto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svátostná ‚obsluha‘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… m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ů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že být zvládnutelná… pouze tam, kde… existuje n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ě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jaké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zdravé spolupracující jádro farník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Calibri" panose="020F0502020204030204" pitchFamily="34" charset="0"/>
              </a:rPr>
              <a:t>ů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 (MkB 41)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6276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A8E862-98DA-5E92-3ABC-E2D808558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39EAB57-2427-21F5-EAA3-08566FB2C630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Mistře, kde bydlíš?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0D62FE7-2C61-F2B8-D857-4036765D79CD}"/>
              </a:ext>
            </a:extLst>
          </p:cNvPr>
          <p:cNvSpPr txBox="1"/>
          <p:nvPr/>
        </p:nvSpPr>
        <p:spPr>
          <a:xfrm>
            <a:off x="815788" y="1630745"/>
            <a:ext cx="10560424" cy="4161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8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7. Jáhenství: tiché, ale významné pozadí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Smysl jáhenského poslání či roli jáhnů MkB výslovně netematizuje, ale </a:t>
            </a: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systematicky vytváří prostor pro jeho rozvinutí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(na 12 místech jsou jáhni zmíněni jako součást pastorační struktury).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Text vytváří silný rámec pro: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místní jádra spolupracovníků (MkB 41),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dlouhodobé vztahové doprovázení (MkB 34),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propojení liturgie, služby a komunity (MkB 9; 41),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sdílení odpovědnosti (MkB 29; 37).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8645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A8E862-98DA-5E92-3ABC-E2D808558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39EAB57-2427-21F5-EAA3-08566FB2C630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Mistře, kde bydlíš?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0D62FE7-2C61-F2B8-D857-4036765D79CD}"/>
              </a:ext>
            </a:extLst>
          </p:cNvPr>
          <p:cNvSpPr txBox="1"/>
          <p:nvPr/>
        </p:nvSpPr>
        <p:spPr>
          <a:xfrm>
            <a:off x="779929" y="1460416"/>
            <a:ext cx="10632142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800" b="1" dirty="0"/>
              <a:t>Závěr: neudržitelnost stávajícího uspořádání</a:t>
            </a:r>
            <a:endParaRPr lang="cs-CZ" sz="2000" dirty="0"/>
          </a:p>
          <a:p>
            <a:pPr lvl="0"/>
            <a:endParaRPr lang="cs-CZ" sz="2400" i="1" dirty="0"/>
          </a:p>
          <a:p>
            <a:pPr lvl="0"/>
            <a:r>
              <a:rPr lang="cs-CZ" sz="2400" i="1" dirty="0"/>
              <a:t>„Při současném trendu úbytku farníků a kněží a zachování stejného teritoria je </a:t>
            </a:r>
            <a:r>
              <a:rPr lang="cs-CZ" sz="2400" b="1" i="1" dirty="0"/>
              <a:t>současné diecézní uspořádání neudržitelné</a:t>
            </a:r>
            <a:r>
              <a:rPr lang="cs-CZ" sz="2400" i="1" dirty="0"/>
              <a:t>“</a:t>
            </a:r>
            <a:r>
              <a:rPr lang="cs-CZ" sz="2400" dirty="0"/>
              <a:t> (MkB 60)</a:t>
            </a:r>
          </a:p>
          <a:p>
            <a:endParaRPr lang="cs-CZ" dirty="0"/>
          </a:p>
          <a:p>
            <a:endParaRPr lang="cs-CZ" dirty="0"/>
          </a:p>
          <a:p>
            <a:r>
              <a:rPr lang="cs-CZ" sz="2400" dirty="0"/>
              <a:t>👉 MkB na základě konkrétních zkušeností (MkB 7; 29; 31; 34; 41; 45; 60) vykresluje </a:t>
            </a:r>
            <a:r>
              <a:rPr lang="cs-CZ" sz="2400" b="1" dirty="0"/>
              <a:t>kněžství jako</a:t>
            </a:r>
            <a:r>
              <a:rPr lang="cs-CZ" sz="2400" dirty="0"/>
              <a:t> </a:t>
            </a:r>
            <a:r>
              <a:rPr lang="cs-CZ" sz="2400" b="1" dirty="0"/>
              <a:t>nezastupitelné, ale strukturálně přetížené</a:t>
            </a:r>
            <a:r>
              <a:rPr lang="cs-CZ" sz="2400" dirty="0"/>
              <a:t>, vztahově zranitelné a ohrožené redukcí na výkon, a tím </a:t>
            </a:r>
            <a:r>
              <a:rPr lang="cs-CZ" sz="2400" b="1" dirty="0"/>
              <a:t>implicitně volá po proměně role kněze </a:t>
            </a:r>
            <a:r>
              <a:rPr lang="cs-CZ" sz="2400" dirty="0"/>
              <a:t>směrem k doprovázení, sdílené odpovědnosti a spolupráci.</a:t>
            </a:r>
          </a:p>
        </p:txBody>
      </p:sp>
    </p:spTree>
    <p:extLst>
      <p:ext uri="{BB962C8B-B14F-4D97-AF65-F5344CB8AC3E}">
        <p14:creationId xmlns:p14="http://schemas.microsoft.com/office/powerpoint/2010/main" val="40777326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75D1DF-CECD-4702-68BC-F65C536DD5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183"/>
          <a:stretch>
            <a:fillRect/>
          </a:stretch>
        </p:blipFill>
        <p:spPr>
          <a:xfrm>
            <a:off x="0" y="0"/>
            <a:ext cx="12192000" cy="6857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1220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2656F-AB62-A4FD-D3E7-23495345B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A89F271-DC82-EFD1-3D14-BC3852432049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86D57FE-C2F6-2307-B840-F55C1198FC1F}"/>
              </a:ext>
            </a:extLst>
          </p:cNvPr>
          <p:cNvSpPr txBox="1"/>
          <p:nvPr/>
        </p:nvSpPr>
        <p:spPr>
          <a:xfrm>
            <a:off x="681317" y="1517484"/>
            <a:ext cx="10829365" cy="4403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8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1. Základní východisko: křestní identita a diferenciace služeb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„Na tomto sdílení se podílejí nejen biskup, kněží a jáhnové, ale také další muži i ženy, kteří k tomu mají obdarování, jsou k této službě připraveni a v některých případech i pověřeni biskupem.“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cs-CZ" sz="2400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I.2. / Kam směřujeme)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„Základem všeho je misijní povolání každého pokřtěného a jeho životní styl coby učedníka–misionáře.“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cs-CZ" sz="2400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III.1.c. / Z čeho vycházíme)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„Jejich hlubším východiskem je společná křestní identita všech členů Božího lidu, z níž pramení i společné povolání ke svatosti a misii.“ 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(III.2. / Z čeho vycházíme)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„Nejde jen o reakci na nedostatek kněží, ale o podporu kultury spoluzodpovědnosti, společného rozlišování a spoluúčasti.“ 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(III.2. / Z čeho vycházíme)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6478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8F3B2F-5662-902C-E9D8-F907C46BD9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2A7F82A-D060-C2B5-A255-2AA86D96CC41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F8BDDB7-D953-87BF-DE18-7DD685E532B8}"/>
              </a:ext>
            </a:extLst>
          </p:cNvPr>
          <p:cNvSpPr txBox="1"/>
          <p:nvPr/>
        </p:nvSpPr>
        <p:spPr>
          <a:xfrm>
            <a:off x="690282" y="1459873"/>
            <a:ext cx="11044518" cy="42738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</a:t>
            </a:r>
            <a:r>
              <a:rPr lang="cs-CZ" sz="32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</a:t>
            </a: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 „nositele všeho“ k moderátorovi, průvodci a garantovi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2.1 Kněz není jediným nositelem pastorace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„Doporučujeme, aby v každé </a:t>
            </a:r>
            <a:r>
              <a:rPr lang="cs-CZ" sz="2000" i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(větší) 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farnosti … byl farářem či moderátorem společné správy…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pověřen někdo ze členů farního týmu nebo z jiných farníků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kdo bude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spolupracovat s ostatními farníky i s dalšími lidmi takto v rámci diecéze pověřenými a zodpovídat se ve své službě faráři… </a:t>
            </a:r>
            <a:b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 těchto oblastech: vztahy, ekumena, obce, péče o stvoření, diakonie“</a:t>
            </a: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(I.2. / 1. CESTA, </a:t>
            </a:r>
            <a:r>
              <a:rPr lang="cs-CZ" sz="2000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I.3.c. / 2. CESTA)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Kněží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po příslušné přípravě slouží buď jako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faráři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–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moderátoři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společných pastoračních správ, nebo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 dalších rolích 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odpovídajících jejich obdarováním a kompetencím…“</a:t>
            </a: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b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(III.1.c. / Kam směřujeme?)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„…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nové důrazy při výkonu kněžské služby 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(např. faráři – moderátoři, kněží – členové pastoračního týmu)“</a:t>
            </a: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(III.1.c. / Z čeho vycházíme)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283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BD7E9B-78C6-18BA-DABF-53C2841FAF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A6F25AD-3081-C728-1E7F-A684971495B5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54F3608-E5AB-741B-C974-442D8A537505}"/>
              </a:ext>
            </a:extLst>
          </p:cNvPr>
          <p:cNvSpPr txBox="1"/>
          <p:nvPr/>
        </p:nvSpPr>
        <p:spPr>
          <a:xfrm>
            <a:off x="591671" y="1527921"/>
            <a:ext cx="11178988" cy="32064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cs-CZ" sz="32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Od „nositele všeho“ k moderátorovi, průvodci a garantovi</a:t>
            </a:r>
            <a:endParaRPr lang="cs-CZ" sz="240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2.2 Kněz jako garant jednoty, apoštolskosti a rozlišování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„Nezbytná je při tom role služebného kněžství, která má pod vedením biskupa </a:t>
            </a:r>
            <a:b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chránit apoštolský charakter hlásání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podporovat společenství Božího lidu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na všech úrovních“ 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(III.2. / Z čeho vycházíme)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„V jednotě s biskupem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vytvářejí prostor pro rozlišování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společné cesty jim svěřených celků“ 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(III.2. / Kam směřujeme?)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6729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3836B-AB62-B3FA-C6D0-A69BC7C4AD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3D1FA35-75CD-E241-0945-F1221388C7C8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BE59568-DA3C-C46F-BABE-77D0B31FC4B7}"/>
              </a:ext>
            </a:extLst>
          </p:cNvPr>
          <p:cNvSpPr txBox="1"/>
          <p:nvPr/>
        </p:nvSpPr>
        <p:spPr>
          <a:xfrm>
            <a:off x="681318" y="1446336"/>
            <a:ext cx="11053481" cy="4468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cs-CZ" sz="3200" b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Od „nositele všeho“ k moderátorovi, průvodci a garantovi</a:t>
            </a:r>
            <a:endParaRPr lang="cs-CZ" sz="240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2.3 Kněz jako součást presbyteria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„Kněží žijí svou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službu začleněnou do celku diecézního presbyteria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 objevují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nové podoby realizace své jedinečné kněžské role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jako pastýři, průvodci a služebníci svátostí a evangelia“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(III.2. / Kam směřujeme?)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„Tam, kde je to možné, vhodné a pro kněze přijatelné, je upřednostňováno jejich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společné bydlení a působení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(III.1.a. / Kam směřujeme)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„Tam, kde jsou k tomu vhodné podmínky a osobnostní předpoklady,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hledání možností společného bydlení kněží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které by v rámci takovéto pastorační oblasti umožňovalo vzájemnou duchovní i lidskou podporu“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(III.1.a. / 2. CESTA e)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3884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8F84DF-0B7E-F5AF-2AB9-48CAD33965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3976C9C-1DCD-C0A7-BB4C-7ADEA382DE20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853191CE-0402-FC4F-6E00-025E62275131}"/>
              </a:ext>
            </a:extLst>
          </p:cNvPr>
          <p:cNvSpPr txBox="1"/>
          <p:nvPr/>
        </p:nvSpPr>
        <p:spPr>
          <a:xfrm>
            <a:off x="690282" y="1548575"/>
            <a:ext cx="10811436" cy="32064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3. Jáhenství: jasně profilovaná „mostní“ služba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„Jáhni svým posláním </a:t>
            </a: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propojují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slavení bohoslužeb a sdílení evangelia </a:t>
            </a:r>
            <a:b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 solidaritou s lidmi v jakékoli nouzi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…“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(III.1.c. / Kam směřujeme?)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„…pastorační tým tvořený podle konkrétních podmínek </a:t>
            </a:r>
            <a:b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cs-CZ" sz="24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kněžími, jáhny, katechisty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…“ 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(III.1.a. / 2. CESTA b)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Pro rozvoj diakonických služeb a spolupráci s Charitou má být ve farnosti </a:t>
            </a:r>
            <a:r>
              <a:rPr lang="cs-CZ" sz="24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„…určen některý z farníků (např. jáhen, katechista…)“</a:t>
            </a: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(I.3.c. / 2. CESTA)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13750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6BA27C-ECA9-B1CC-B0D1-9D7F8516DD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C48929E-1CC2-F2ED-7952-DD1675AFC1B9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B061DC6-16F7-D79C-DEA4-076B9CC060B7}"/>
              </a:ext>
            </a:extLst>
          </p:cNvPr>
          <p:cNvSpPr txBox="1"/>
          <p:nvPr/>
        </p:nvSpPr>
        <p:spPr>
          <a:xfrm>
            <a:off x="636495" y="1208851"/>
            <a:ext cx="10775576" cy="55252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4. Spolupráce a týmová pastorace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„Klíčovým prvkem je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týmová správa farností místních komunit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 dalších správních celků a takové správě odpovídající služby a způsob jejich vykonávání. Je podporována spolupráce mezi všemi pastoračními pracovníky a pracovnicemi,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 zvláštním zřetelem na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spolupráci kněží a jáhnů mezi sebou i s ostatními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</a:t>
            </a: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(III.1.a. / Kam směřujeme)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„Zřízení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několika pastoračních oblastí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sdružujících několik stávajících farností, kde službu zajistí „pastorační tým“ tvořený podle konkrétních podmínek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kněžími, jáhny, katechisty, katechistkami a dalšími spolupracovníky a spolupracovnicemi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(společná pastorační správa). Úkolem takového „pastoračního týmu“ je pak v dané oblasti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doprovázet „místní komunity“ věřících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koordinovat jejich život a poslání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ve všech jeho základních rozměrech“</a:t>
            </a: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(III.1.a. / </a:t>
            </a:r>
            <a:r>
              <a:rPr lang="cs-CZ" sz="2000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CESTA b)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„Klíčovým prvkem této proměny je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týmová pastorace a sdílené vedení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postavené na vzájemném respektu a doprovázení“</a:t>
            </a: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cs-CZ" sz="2000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III.1.c. / Z čeho vycházíme)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„Cílem je život v diecézi, kde kněží po příslušné přípravě slouží buď jako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faráři – moderátoři společných pastoračních správ, nebo v dalších rolích 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odpovídajících jejich obdarováním a kompetencím“</a:t>
            </a: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cs-CZ" sz="2000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III.1.c. / Kam směřujeme)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59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65D1E6-4E84-3A2A-40B0-9256BBA7F5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7275E3B-EFB0-8FF2-0CCF-568C81EFE549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EAA2B6E-D3CA-3D33-D98D-6D594CC530A1}"/>
              </a:ext>
            </a:extLst>
          </p:cNvPr>
          <p:cNvSpPr txBox="1"/>
          <p:nvPr/>
        </p:nvSpPr>
        <p:spPr>
          <a:xfrm>
            <a:off x="779929" y="1361731"/>
            <a:ext cx="10901082" cy="51190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5. Styl vedení: sdílené vedení jako služba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„… jde zde o podporu kultury spoluzodpovědnosti, společného rozlišování a spoluúčasti.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Vedení je chápáno jako služba, do níž každý přispívá svými dary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a proto je třeba rozvíjet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struktury spoluúčasti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umožňující zapojení všech pokřtěných do rozhodování. Nezbytná je při tom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role služebného kněžství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která má pod vedením biskupa chránit apoštolský charakter hlásání a podporovat společenství Božího lidu na všech úrovních.“</a:t>
            </a: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(III.2. / Z čeho vycházíme)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„Cílem je život v diecézi, kde jsou všichni pokřtění, ženy i muži, doprovázeni na všech úrovních (od místních komunit až po vedení diecéze) ke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spoluúčasti na pastoračním vedení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… odmítány jakékoli postoje osobní povýšenosti“</a:t>
            </a: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(III.2. / Kam směřujeme)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„Doporučujeme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zrevidovat směrnice pro službu pastoračních a ekonomických rad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(farností i diecéze) podle pokynů závěrečného dokumentu synody o synodalitě, role pastoračních a ekonomických rad farností jasně oddělit od role „farních pastoračních týmů“ (samozřejmě s možností personálního překrývání) a iniciovat systém trvalé formace jejich členů.“</a:t>
            </a: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b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(III.2. / </a:t>
            </a:r>
            <a:r>
              <a:rPr lang="cs-CZ" sz="2000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4. CESTA)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6177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267296-1109-64D9-51FA-65281F1702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FD9DB87-0C0B-4122-4E18-257F665569E6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151267D-EA82-AFBA-480F-25D7C7C0917F}"/>
              </a:ext>
            </a:extLst>
          </p:cNvPr>
          <p:cNvSpPr txBox="1"/>
          <p:nvPr/>
        </p:nvSpPr>
        <p:spPr>
          <a:xfrm>
            <a:off x="708212" y="1429943"/>
            <a:ext cx="10919012" cy="4537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6. Formace, vzdělávání a rozlišování povolání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„Doporučujeme nabízet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společné vzdělávací programy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…, kterých by se účastnili jak kněží a jáhni, tak i ostatní pastorační spolupracovníci a spolupracovnice</a:t>
            </a: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 (</a:t>
            </a:r>
            <a:r>
              <a:rPr lang="cs-CZ" sz="2000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I.3.b. / 1. CESTA)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„…systematická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příprava na nové, více komunitní či týmové, podoby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ustanovených i pověřených služeb…“</a:t>
            </a: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(III.1.c. / Z čeho vycházíme)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</a:t>
            </a:r>
            <a:r>
              <a:rPr lang="cs-CZ" sz="2000" i="1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vytvořit takovou podobu </a:t>
            </a:r>
            <a:r>
              <a:rPr lang="cs-CZ" sz="2000" b="1" i="1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diecézního vzdělávání</a:t>
            </a:r>
            <a:r>
              <a:rPr lang="cs-CZ" sz="2000" i="1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která by umožnila </a:t>
            </a:r>
            <a:r>
              <a:rPr lang="cs-CZ" sz="2000" b="1" i="1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všem</a:t>
            </a:r>
            <a:r>
              <a:rPr lang="cs-CZ" sz="2000" i="1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pastoračním pracovníkům a pracovnicím</a:t>
            </a:r>
            <a:r>
              <a:rPr lang="cs-CZ" sz="2000" b="1" i="1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(včetně kněží a jáhnů)</a:t>
            </a:r>
            <a:r>
              <a:rPr lang="cs-CZ" sz="2000" i="1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trvale a systematicky </a:t>
            </a:r>
            <a:r>
              <a:rPr lang="cs-CZ" sz="2000" b="1" i="1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rozvíjet svoji službu synodálním způsobem</a:t>
            </a:r>
            <a:r>
              <a:rPr lang="cs-CZ" sz="2000" i="1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“</a:t>
            </a: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(III.3. / 2. CESTA)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„Napříč diecézí doporučujeme iniciovat systematickou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modlitbu za povolání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… vytvářet příležitosti, jak autenticky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představovat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specifická povolání</a:t>
            </a:r>
            <a:r>
              <a:rPr lang="cs-CZ" sz="2000" i="1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…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nabízet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mladým lidem prostředí pro zdravé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rozlišování životní cesty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… </a:t>
            </a:r>
            <a:r>
              <a:rPr lang="cs-CZ" sz="2000" b="1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oslovovat </a:t>
            </a:r>
            <a:r>
              <a:rPr lang="cs-CZ" sz="20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osvědčené muže s nabídkou povolání k trvalému jáhenství a osvědčené muže i ženy s nabídkou povolání ke službě katechisty či katechistky.“</a:t>
            </a:r>
            <a:r>
              <a:rPr lang="cs-CZ" sz="20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</a:t>
            </a:r>
            <a:r>
              <a:rPr lang="cs-CZ" sz="2000" kern="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III.3. / 1. CESTA)</a:t>
            </a:r>
            <a:endParaRPr lang="cs-CZ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6661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E06399-3066-3762-9CFA-10533BD4C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B7119707-6704-B670-1F05-0111449B3481}"/>
              </a:ext>
            </a:extLst>
          </p:cNvPr>
          <p:cNvSpPr txBox="1"/>
          <p:nvPr/>
        </p:nvSpPr>
        <p:spPr>
          <a:xfrm>
            <a:off x="672353" y="1468991"/>
            <a:ext cx="10847294" cy="5028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Rizika a šance synodální proměny služby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Rizika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formální přijetí změn bez vnitřního obrácení,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odpor některých pastýřů ke změně role,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přetížení týmů bez jasného vedení,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nejasné kompetence.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Šance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udržitelnější model pastorace,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odlehčení kněžím,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plnější rozvinutí jáhenství,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růst odpovědnosti a zralosti společenství,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24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vyšší misijní věrohodnost církve.</a:t>
            </a:r>
            <a:endParaRPr lang="cs-CZ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EBD786FD-5AA7-AE81-1950-1375F4BD11D3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2262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EEC25-57DF-D2CD-2F79-81F9B1326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E29317C-0F26-CB7C-3F62-1025BE86EEAE}"/>
              </a:ext>
            </a:extLst>
          </p:cNvPr>
          <p:cNvSpPr txBox="1"/>
          <p:nvPr/>
        </p:nvSpPr>
        <p:spPr>
          <a:xfrm>
            <a:off x="672353" y="1451061"/>
            <a:ext cx="10847294" cy="5034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36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Závěr</a:t>
            </a:r>
            <a:endParaRPr lang="cs-CZ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3200" kern="100" dirty="0">
                <a:effectLst/>
                <a:latin typeface="Segoe UI Emoji" panose="020B0502040204020203" pitchFamily="34" charset="0"/>
                <a:ea typeface="Aptos" panose="020B0004020202020204" pitchFamily="34" charset="0"/>
                <a:cs typeface="Segoe UI Emoji" panose="020B0502040204020203" pitchFamily="34" charset="0"/>
              </a:rPr>
              <a:t>👉 Dokument </a:t>
            </a:r>
            <a:r>
              <a:rPr lang="cs-CZ" sz="3200" i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r>
              <a:rPr lang="cs-CZ" sz="32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chápe </a:t>
            </a: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kněžství</a:t>
            </a:r>
            <a:r>
              <a:rPr lang="cs-CZ" sz="32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jako službu</a:t>
            </a: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cs-CZ" sz="32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moderující, doprovázející a garantující jednotu a </a:t>
            </a:r>
            <a:r>
              <a:rPr lang="cs-CZ" sz="3200" kern="100" dirty="0" err="1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apoštolskost</a:t>
            </a:r>
            <a:r>
              <a:rPr lang="cs-CZ" sz="32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v synodální církvi, a </a:t>
            </a: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jáhenství</a:t>
            </a:r>
            <a:r>
              <a:rPr lang="cs-CZ" sz="32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jako klíčovou „mostní“ službu propojující liturgii, hlásání a diakonii</a:t>
            </a:r>
            <a:r>
              <a:rPr lang="cs-CZ" sz="3200" kern="100" dirty="0"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32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Obě služby jsou přitom zasazeny do </a:t>
            </a: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kultury</a:t>
            </a:r>
            <a:r>
              <a:rPr lang="cs-CZ" sz="32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spoluúčasti</a:t>
            </a:r>
            <a:r>
              <a:rPr lang="cs-CZ" sz="32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týmové pastorace </a:t>
            </a:r>
            <a:r>
              <a:rPr lang="cs-CZ" sz="32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 </a:t>
            </a: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společného rozlišování</a:t>
            </a:r>
            <a:r>
              <a:rPr lang="cs-CZ" sz="32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která má být odpovědí nejen na </a:t>
            </a: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nedostatek kněží</a:t>
            </a:r>
            <a:r>
              <a:rPr lang="cs-CZ" sz="32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ale především na potřebu </a:t>
            </a:r>
            <a:r>
              <a:rPr lang="cs-CZ" sz="32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proměny misijního stylu církve </a:t>
            </a:r>
            <a:r>
              <a:rPr lang="cs-CZ" sz="3200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jako celku.</a:t>
            </a:r>
            <a:endParaRPr lang="cs-CZ" sz="3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9A098E3-B45A-E13B-BF91-36170DEA1B8D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6989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EEC25-57DF-D2CD-2F79-81F9B1326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E29317C-0F26-CB7C-3F62-1025BE86EEAE}"/>
              </a:ext>
            </a:extLst>
          </p:cNvPr>
          <p:cNvSpPr txBox="1"/>
          <p:nvPr/>
        </p:nvSpPr>
        <p:spPr>
          <a:xfrm>
            <a:off x="672353" y="1451061"/>
            <a:ext cx="10847294" cy="45397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400" dirty="0"/>
              <a:t>Monsignore </a:t>
            </a:r>
            <a:r>
              <a:rPr lang="cs-CZ" sz="2400" b="1" dirty="0"/>
              <a:t>ANTONIO STAGLIANÒ </a:t>
            </a:r>
            <a:r>
              <a:rPr lang="cs-CZ" sz="2400" dirty="0"/>
              <a:t>(</a:t>
            </a:r>
            <a:r>
              <a:rPr lang="cs-CZ" sz="2400" i="1" dirty="0"/>
              <a:t>1959</a:t>
            </a:r>
            <a:r>
              <a:rPr lang="cs-CZ" sz="2400" dirty="0"/>
              <a:t>), předseda Papežské teologické akademie</a:t>
            </a:r>
          </a:p>
          <a:p>
            <a:pPr>
              <a:spcAft>
                <a:spcPts val="1800"/>
              </a:spcAft>
            </a:pPr>
            <a:r>
              <a:rPr lang="cs-CZ" sz="2400" b="1" dirty="0"/>
              <a:t>„Kněží se cítí osamělí, protože jsou redukováni na poskytovatele služeb“</a:t>
            </a:r>
            <a:endParaRPr lang="cs-CZ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cs-CZ" sz="2800" dirty="0"/>
              <a:t>Prvním krokem – hluboce teologickým – je přijmout vlastní bezmoc jako součást poslání. Kristus na kříži je ikonou bezmoci tváří v tvář zlu a smrti, bezmoci, která se však stává místem spásy. </a:t>
            </a:r>
          </a:p>
          <a:p>
            <a:pPr>
              <a:spcAft>
                <a:spcPts val="1200"/>
              </a:spcAft>
            </a:pPr>
            <a:r>
              <a:rPr lang="cs-CZ" sz="2800" dirty="0"/>
              <a:t>Kněz není superhrdina povolaný vyřešit všechny problémy. Častým pokušením je nahradit Boha, chtít ‚opravovat‘ životy druhých. </a:t>
            </a:r>
          </a:p>
          <a:p>
            <a:pPr>
              <a:spcAft>
                <a:spcPts val="1200"/>
              </a:spcAft>
            </a:pPr>
            <a:r>
              <a:rPr lang="cs-CZ" sz="2800" dirty="0"/>
              <a:t>Kněz není architektem cizího štěstí, ale strážcem otázky smyslu.</a:t>
            </a:r>
          </a:p>
          <a:p>
            <a:pPr>
              <a:spcAft>
                <a:spcPts val="1200"/>
              </a:spcAft>
            </a:pPr>
            <a:r>
              <a:rPr lang="cs-CZ" sz="2800" dirty="0"/>
              <a:t>Zhroucení tohoto mýtu je bolestné, ale nutné.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9A098E3-B45A-E13B-BF91-36170DEA1B8D}"/>
              </a:ext>
            </a:extLst>
          </p:cNvPr>
          <p:cNvSpPr txBox="1"/>
          <p:nvPr/>
        </p:nvSpPr>
        <p:spPr>
          <a:xfrm>
            <a:off x="5316071" y="617136"/>
            <a:ext cx="6096000" cy="4728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2400" b="1" kern="100" dirty="0">
                <a:effectLst/>
                <a:latin typeface="Source Sans Pro" panose="020B0503030403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Já jsem ta Cesta</a:t>
            </a:r>
            <a:endParaRPr lang="cs-CZ" sz="24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8070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ůže jít o obrázek text, kde se píše Na stromech černé plody zimy žeme až na kost prázdno dálka A züstat sám a mezi svými jak jak nad zamrzlou vodou vodou lávka Jan Skácel: Zimní krajina srdce foto: foto:mid.webcz.cz mid. webcz.ez">
            <a:extLst>
              <a:ext uri="{FF2B5EF4-FFF2-40B4-BE49-F238E27FC236}">
                <a16:creationId xmlns:a16="http://schemas.microsoft.com/office/drawing/2014/main" id="{E402E400-79A2-2761-6156-B99FCF707A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13"/>
          <a:stretch>
            <a:fillRect/>
          </a:stretch>
        </p:blipFill>
        <p:spPr bwMode="auto">
          <a:xfrm>
            <a:off x="-1" y="0"/>
            <a:ext cx="12192001" cy="685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4613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57518D-649E-424C-094B-8598AC596290}"/>
              </a:ext>
            </a:extLst>
          </p:cNvPr>
          <p:cNvSpPr txBox="1">
            <a:spLocks/>
          </p:cNvSpPr>
          <p:nvPr/>
        </p:nvSpPr>
        <p:spPr>
          <a:xfrm>
            <a:off x="838200" y="2004236"/>
            <a:ext cx="10515600" cy="336947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cs-CZ" sz="3600" dirty="0"/>
              <a:t>Žít s těmi zde i s těmi tam.</a:t>
            </a:r>
            <a:br>
              <a:rPr lang="cs-CZ" sz="3600" dirty="0"/>
            </a:br>
            <a:r>
              <a:rPr lang="cs-CZ" sz="3600" dirty="0"/>
              <a:t>Být láskou dnešku, zítřku nadějí.</a:t>
            </a:r>
            <a:br>
              <a:rPr lang="cs-CZ" sz="3600" dirty="0"/>
            </a:br>
            <a:r>
              <a:rPr lang="cs-CZ" sz="3600" dirty="0"/>
              <a:t>Žít tím, co žije. A to co umírá,</a:t>
            </a:r>
            <a:br>
              <a:rPr lang="cs-CZ" sz="3600" dirty="0"/>
            </a:br>
            <a:r>
              <a:rPr lang="cs-CZ" sz="3600" dirty="0"/>
              <a:t>provázet k smrti – co život otvírá.</a:t>
            </a:r>
          </a:p>
        </p:txBody>
      </p:sp>
    </p:spTree>
    <p:extLst>
      <p:ext uri="{BB962C8B-B14F-4D97-AF65-F5344CB8AC3E}">
        <p14:creationId xmlns:p14="http://schemas.microsoft.com/office/powerpoint/2010/main" val="257090575"/>
      </p:ext>
    </p:extLst>
  </p:cSld>
  <p:clrMapOvr>
    <a:masterClrMapping/>
  </p:clrMapOvr>
</p:sld>
</file>

<file path=ppt/theme/theme1.xml><?xml version="1.0" encoding="utf-8"?>
<a:theme xmlns:a="http://schemas.openxmlformats.org/drawingml/2006/main" name="Vlastní návrh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ource">
      <a:majorFont>
        <a:latin typeface="Source Sans Pro Light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Synoda-sablona.potx" id="{8AD768E8-660F-4E51-8A42-6E7DE4D4ADC4}" vid="{F92ED748-704D-4F36-9B7B-2D2306B19BB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PrezentaceSynoda-sablona</Template>
  <TotalTime>106</TotalTime>
  <Words>3102</Words>
  <Application>Microsoft Office PowerPoint</Application>
  <PresentationFormat>Širokoúhlá obrazovka</PresentationFormat>
  <Paragraphs>160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7" baseType="lpstr">
      <vt:lpstr>Aptos</vt:lpstr>
      <vt:lpstr>Arial</vt:lpstr>
      <vt:lpstr>Segoe UI Emoji</vt:lpstr>
      <vt:lpstr>Source Sans Pro</vt:lpstr>
      <vt:lpstr>Source Sans Pro Light</vt:lpstr>
      <vt:lpstr>Symbol</vt:lpstr>
      <vt:lpstr>Vlastní návrh</vt:lpstr>
      <vt:lpstr>Služebné kněžství v dnešní době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Němečková Ludmila</dc:creator>
  <cp:lastModifiedBy>Hruška Petr</cp:lastModifiedBy>
  <cp:revision>3</cp:revision>
  <dcterms:created xsi:type="dcterms:W3CDTF">2024-01-16T08:45:22Z</dcterms:created>
  <dcterms:modified xsi:type="dcterms:W3CDTF">2026-01-13T16:43:18Z</dcterms:modified>
</cp:coreProperties>
</file>